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Playfair Display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DCDE21-B747-43D4-A839-62029E89DB82}">
  <a:tblStyle styleId="{78DCDE21-B747-43D4-A839-62029E89DB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PlayfairDisplay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PlayfairDisplay-italic.fntdata"/><Relationship Id="rId23" Type="http://schemas.openxmlformats.org/officeDocument/2006/relationships/font" Target="fonts/PlayfairDispl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PlayfairDisplay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35" Type="http://schemas.openxmlformats.org/officeDocument/2006/relationships/font" Target="fonts/Oswald-bold.fntdata"/><Relationship Id="rId12" Type="http://schemas.openxmlformats.org/officeDocument/2006/relationships/slide" Target="slides/slide6.xml"/><Relationship Id="rId34" Type="http://schemas.openxmlformats.org/officeDocument/2006/relationships/font" Target="fonts/Oswald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3ede8135ec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3ede8135ec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3ede8135ec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3ede8135ec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ede8135ec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3ede8135ec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590950"/>
            <a:ext cx="8455500" cy="29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Finger Language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Recognisation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for </a:t>
            </a:r>
            <a:r>
              <a:rPr lang="en" sz="3300"/>
              <a:t>Remote Communication </a:t>
            </a:r>
            <a:endParaRPr sz="330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Prosenjit 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Kaibiao Ruan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184599" y="175925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</a:rPr>
              <a:t>Google Specs</a:t>
            </a:r>
            <a:r>
              <a:rPr lang="en" sz="4500">
                <a:solidFill>
                  <a:schemeClr val="accent5"/>
                </a:solidFill>
              </a:rPr>
              <a:t> </a:t>
            </a:r>
            <a:endParaRPr sz="45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4500"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3525" y="755275"/>
            <a:ext cx="4541200" cy="36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184599" y="175925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38761D"/>
                </a:solidFill>
              </a:rPr>
              <a:t>Bio-laboratory</a:t>
            </a:r>
            <a:endParaRPr b="1" sz="45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4500"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539841">
            <a:off x="949725" y="1761922"/>
            <a:ext cx="3044726" cy="171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980000"/>
                </a:solidFill>
              </a:rPr>
              <a:t>Finger Language </a:t>
            </a:r>
            <a:r>
              <a:rPr lang="en" sz="3600">
                <a:solidFill>
                  <a:srgbClr val="980000"/>
                </a:solidFill>
              </a:rPr>
              <a:t>Recognization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65" name="Google Shape;65;p14"/>
          <p:cNvSpPr txBox="1"/>
          <p:nvPr>
            <p:ph idx="4294967295" type="title"/>
          </p:nvPr>
        </p:nvSpPr>
        <p:spPr>
          <a:xfrm>
            <a:off x="535775" y="1480150"/>
            <a:ext cx="4487400" cy="29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8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Inspiration : </a:t>
            </a:r>
            <a:r>
              <a:rPr lang="en" sz="17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Helping </a:t>
            </a:r>
            <a:r>
              <a:rPr b="1" lang="en" sz="24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Blind or Deaf</a:t>
            </a:r>
            <a:r>
              <a:rPr lang="en" sz="18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to get </a:t>
            </a:r>
            <a:r>
              <a:rPr b="1" lang="en" sz="25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technological experience </a:t>
            </a:r>
            <a:r>
              <a:rPr lang="en" sz="18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by standard finger language gesture. Also, people working in </a:t>
            </a:r>
            <a:r>
              <a:rPr b="1" lang="en" sz="24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High Noise environment or Biomedical lab</a:t>
            </a:r>
            <a:r>
              <a:rPr lang="en" sz="18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, where employees are prefer to communicate remotely without touch</a:t>
            </a:r>
            <a:endParaRPr sz="17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225" y="2571750"/>
            <a:ext cx="4106148" cy="247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72" name="Google Shape;72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B45F06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b="1" sz="3000">
              <a:solidFill>
                <a:srgbClr val="B45F0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" name="Google Shape;74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Finger Language can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communicate with 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rgbClr val="990000"/>
                </a:solidFill>
                <a:latin typeface="Raleway"/>
                <a:ea typeface="Raleway"/>
                <a:cs typeface="Raleway"/>
                <a:sym typeface="Raleway"/>
              </a:rPr>
              <a:t>Google API / Chat GPT</a:t>
            </a:r>
            <a:br>
              <a:rPr lang="en" sz="1400">
                <a:solidFill>
                  <a:srgbClr val="9900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Browse Web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rgbClr val="990000"/>
                </a:solidFill>
                <a:latin typeface="Raleway"/>
                <a:ea typeface="Raleway"/>
                <a:cs typeface="Raleway"/>
                <a:sym typeface="Raleway"/>
              </a:rPr>
              <a:t>Control IOT Devices Remotely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Control by remote command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rgbClr val="990000"/>
                </a:solidFill>
                <a:latin typeface="Raleway"/>
                <a:ea typeface="Raleway"/>
                <a:cs typeface="Raleway"/>
                <a:sym typeface="Raleway"/>
              </a:rPr>
              <a:t>Single Remote Device 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Same language multiple devices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Font typeface="Raleway"/>
              <a:buChar char="➔"/>
            </a:pPr>
            <a:r>
              <a:rPr b="1" lang="en" sz="1400">
                <a:solidFill>
                  <a:srgbClr val="990000"/>
                </a:solidFill>
                <a:latin typeface="Raleway"/>
                <a:ea typeface="Raleway"/>
                <a:cs typeface="Raleway"/>
                <a:sym typeface="Raleway"/>
              </a:rPr>
              <a:t>Finger to Native Language 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Help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Language Conversion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Collected Standard Dataset from Google Kaggle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23155"/>
            <a:ext cx="9144000" cy="272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184599" y="175925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5"/>
                </a:solidFill>
              </a:rPr>
              <a:t>Standard Finger </a:t>
            </a:r>
            <a:r>
              <a:rPr lang="en" sz="4500">
                <a:solidFill>
                  <a:schemeClr val="accent5"/>
                </a:solidFill>
              </a:rPr>
              <a:t>Coordinates</a:t>
            </a:r>
            <a:endParaRPr sz="45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4500"/>
          </a:p>
        </p:txBody>
      </p:sp>
      <p:grpSp>
        <p:nvGrpSpPr>
          <p:cNvPr id="86" name="Google Shape;86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87" name="Google Shape;87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88" name="Google Shape;88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50" y="1293596"/>
            <a:ext cx="9144000" cy="3781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8571"/>
              <a:buFont typeface="Arial"/>
              <a:buNone/>
            </a:pPr>
            <a:r>
              <a:rPr lang="en" sz="3850"/>
              <a:t>MediaPipeline</a:t>
            </a:r>
            <a:r>
              <a:rPr lang="en" sz="2400"/>
              <a:t> captures finger position and co-ordinate. Once co-ordinates have enough data, pass that information to </a:t>
            </a:r>
            <a:r>
              <a:rPr lang="en" sz="3850"/>
              <a:t>Tensorflow ML model </a:t>
            </a:r>
            <a:r>
              <a:rPr lang="en" sz="2400"/>
              <a:t>to build single command.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5833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700" y="0"/>
            <a:ext cx="4833300" cy="52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1C00"/>
                </a:solidFill>
              </a:rPr>
              <a:t>Milestones</a:t>
            </a:r>
            <a:endParaRPr>
              <a:solidFill>
                <a:srgbClr val="A61C00"/>
              </a:solidFill>
            </a:endParaRPr>
          </a:p>
        </p:txBody>
      </p:sp>
      <p:graphicFrame>
        <p:nvGraphicFramePr>
          <p:cNvPr id="102" name="Google Shape;102;p19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{78DCDE21-B747-43D4-A839-62029E89DB82}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Aug-Sep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990000"/>
                          </a:solidFill>
                        </a:rPr>
                        <a:t>2023</a:t>
                      </a:r>
                      <a:endParaRPr b="1" sz="1800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103" name="Google Shape;103;p19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4" name="Google Shape;104;p19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05" name="Google Shape;105;p19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1" lang="en" sz="6250">
                <a:solidFill>
                  <a:srgbClr val="990000"/>
                </a:solidFill>
              </a:rPr>
              <a:t>Build ML Model</a:t>
            </a:r>
            <a:endParaRPr b="1" sz="625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990000"/>
              </a:solidFill>
            </a:endParaRPr>
          </a:p>
        </p:txBody>
      </p:sp>
      <p:sp>
        <p:nvSpPr>
          <p:cNvPr id="106" name="Google Shape;106;p19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07" name="Google Shape;107;p19"/>
          <p:cNvSpPr txBox="1"/>
          <p:nvPr>
            <p:ph idx="4294967295" type="body"/>
          </p:nvPr>
        </p:nvSpPr>
        <p:spPr>
          <a:xfrm>
            <a:off x="2035520" y="3993750"/>
            <a:ext cx="35313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990000"/>
                </a:solidFill>
              </a:rPr>
              <a:t>Train TensoflowLite for IOT Devices</a:t>
            </a:r>
            <a:endParaRPr b="1" sz="1500">
              <a:solidFill>
                <a:srgbClr val="990000"/>
              </a:solidFill>
            </a:endParaRPr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09" name="Google Shape;109;p19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990000"/>
                </a:solidFill>
              </a:rPr>
              <a:t>Integrate with Hardware</a:t>
            </a:r>
            <a:endParaRPr b="1" sz="1500">
              <a:solidFill>
                <a:srgbClr val="990000"/>
              </a:solidFill>
            </a:endParaRPr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11" name="Google Shape;111;p19"/>
          <p:cNvSpPr txBox="1"/>
          <p:nvPr>
            <p:ph idx="4294967295" type="body"/>
          </p:nvPr>
        </p:nvSpPr>
        <p:spPr>
          <a:xfrm>
            <a:off x="5876725" y="3993750"/>
            <a:ext cx="27216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990000"/>
                </a:solidFill>
              </a:rPr>
              <a:t>ML on Customized Hardware </a:t>
            </a:r>
            <a:endParaRPr b="1" sz="1400">
              <a:solidFill>
                <a:srgbClr val="990000"/>
              </a:solidFill>
            </a:endParaRPr>
          </a:p>
        </p:txBody>
      </p:sp>
      <p:cxnSp>
        <p:nvCxnSpPr>
          <p:cNvPr id="112" name="Google Shape;112;p19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3" name="Google Shape;113;p19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4" name="Google Shape;114;p19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rgbClr val="5B0F00"/>
                </a:solidFill>
              </a:rPr>
              <a:t>Tensorflow / Python </a:t>
            </a:r>
            <a:endParaRPr b="1" sz="3200">
              <a:solidFill>
                <a:srgbClr val="5B0F00"/>
              </a:solidFill>
            </a:endParaRPr>
          </a:p>
        </p:txBody>
      </p:sp>
      <p:sp>
        <p:nvSpPr>
          <p:cNvPr id="124" name="Google Shape;124;p20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500"/>
              <a:t>Kaggle Dataset</a:t>
            </a:r>
            <a:endParaRPr b="1" sz="3500">
              <a:solidFill>
                <a:schemeClr val="lt1"/>
              </a:solidFill>
            </a:endParaRPr>
          </a:p>
        </p:txBody>
      </p:sp>
      <p:sp>
        <p:nvSpPr>
          <p:cNvPr id="125" name="Google Shape;125;p20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500"/>
              <a:t>Media Pipeline</a:t>
            </a:r>
            <a:endParaRPr b="1" sz="3500">
              <a:solidFill>
                <a:schemeClr val="lt1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184599" y="175925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</a:rPr>
              <a:t>Helmet</a:t>
            </a:r>
            <a:r>
              <a:rPr lang="en" sz="4500">
                <a:solidFill>
                  <a:schemeClr val="accent5"/>
                </a:solidFill>
              </a:rPr>
              <a:t> </a:t>
            </a:r>
            <a:endParaRPr sz="45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4500"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050" y="2007550"/>
            <a:ext cx="3135950" cy="31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